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9" r:id="rId1"/>
    <p:sldMasterId id="2147484502" r:id="rId2"/>
  </p:sldMasterIdLst>
  <p:sldIdLst>
    <p:sldId id="256" r:id="rId3"/>
    <p:sldId id="366" r:id="rId4"/>
    <p:sldId id="428" r:id="rId5"/>
    <p:sldId id="364" r:id="rId6"/>
    <p:sldId id="388" r:id="rId7"/>
    <p:sldId id="260" r:id="rId8"/>
    <p:sldId id="430" r:id="rId9"/>
    <p:sldId id="429" r:id="rId10"/>
    <p:sldId id="341" r:id="rId11"/>
    <p:sldId id="343" r:id="rId12"/>
    <p:sldId id="304" r:id="rId13"/>
    <p:sldId id="427" r:id="rId14"/>
    <p:sldId id="336" r:id="rId15"/>
    <p:sldId id="331" r:id="rId16"/>
    <p:sldId id="435" r:id="rId17"/>
    <p:sldId id="440" r:id="rId18"/>
    <p:sldId id="437" r:id="rId19"/>
    <p:sldId id="438" r:id="rId20"/>
    <p:sldId id="439" r:id="rId21"/>
    <p:sldId id="334" r:id="rId22"/>
    <p:sldId id="436" r:id="rId23"/>
    <p:sldId id="441" r:id="rId24"/>
    <p:sldId id="338" r:id="rId25"/>
    <p:sldId id="443" r:id="rId26"/>
    <p:sldId id="408" r:id="rId27"/>
    <p:sldId id="263" r:id="rId28"/>
    <p:sldId id="361" r:id="rId29"/>
    <p:sldId id="447" r:id="rId30"/>
    <p:sldId id="448" r:id="rId31"/>
    <p:sldId id="445" r:id="rId32"/>
    <p:sldId id="446" r:id="rId33"/>
    <p:sldId id="442" r:id="rId34"/>
    <p:sldId id="380" r:id="rId35"/>
    <p:sldId id="379" r:id="rId36"/>
    <p:sldId id="378" r:id="rId37"/>
    <p:sldId id="358" r:id="rId38"/>
    <p:sldId id="410" r:id="rId39"/>
    <p:sldId id="413" r:id="rId40"/>
    <p:sldId id="418" r:id="rId41"/>
    <p:sldId id="417" r:id="rId42"/>
    <p:sldId id="411" r:id="rId43"/>
    <p:sldId id="414" r:id="rId44"/>
    <p:sldId id="419" r:id="rId45"/>
    <p:sldId id="420" r:id="rId46"/>
    <p:sldId id="360" r:id="rId47"/>
    <p:sldId id="416" r:id="rId48"/>
    <p:sldId id="412" r:id="rId49"/>
    <p:sldId id="421" r:id="rId50"/>
    <p:sldId id="422" r:id="rId51"/>
    <p:sldId id="423" r:id="rId52"/>
    <p:sldId id="424" r:id="rId53"/>
    <p:sldId id="425" r:id="rId54"/>
    <p:sldId id="278" r:id="rId55"/>
    <p:sldId id="372" r:id="rId56"/>
    <p:sldId id="318" r:id="rId57"/>
    <p:sldId id="407" r:id="rId58"/>
    <p:sldId id="383" r:id="rId59"/>
    <p:sldId id="385" r:id="rId60"/>
    <p:sldId id="386" r:id="rId61"/>
    <p:sldId id="351" r:id="rId62"/>
    <p:sldId id="377" r:id="rId63"/>
    <p:sldId id="356" r:id="rId64"/>
    <p:sldId id="392" r:id="rId65"/>
    <p:sldId id="373" r:id="rId66"/>
    <p:sldId id="389" r:id="rId67"/>
    <p:sldId id="374" r:id="rId68"/>
    <p:sldId id="390" r:id="rId69"/>
    <p:sldId id="375" r:id="rId70"/>
    <p:sldId id="391" r:id="rId71"/>
    <p:sldId id="397" r:id="rId72"/>
    <p:sldId id="396" r:id="rId73"/>
    <p:sldId id="381" r:id="rId74"/>
    <p:sldId id="382" r:id="rId75"/>
    <p:sldId id="426" r:id="rId76"/>
    <p:sldId id="399" r:id="rId77"/>
    <p:sldId id="387" r:id="rId78"/>
    <p:sldId id="400" r:id="rId79"/>
    <p:sldId id="401" r:id="rId80"/>
    <p:sldId id="402" r:id="rId81"/>
    <p:sldId id="403" r:id="rId82"/>
    <p:sldId id="404" r:id="rId83"/>
    <p:sldId id="432" r:id="rId84"/>
    <p:sldId id="406" r:id="rId85"/>
    <p:sldId id="394" r:id="rId86"/>
    <p:sldId id="393" r:id="rId87"/>
    <p:sldId id="398" r:id="rId88"/>
    <p:sldId id="431" r:id="rId89"/>
    <p:sldId id="433" r:id="rId90"/>
    <p:sldId id="266" r:id="rId9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14.wmf"/><Relationship Id="rId7" Type="http://schemas.openxmlformats.org/officeDocument/2006/relationships/image" Target="../media/image32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61.wmf"/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5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58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7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10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85720" y="142852"/>
            <a:ext cx="857256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500" y="2928936"/>
            <a:ext cx="8001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5000636"/>
            <a:ext cx="840108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4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575654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2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457200" y="274638"/>
            <a:ext cx="8229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542106" y="731046"/>
            <a:ext cx="9144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274638"/>
            <a:ext cx="514297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2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3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3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384464" y="1524000"/>
            <a:ext cx="27432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728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3238500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3582194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6099464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6443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055964" y="1533532"/>
            <a:ext cx="2071702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1</a:t>
            </a:r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3925890" y="1524000"/>
            <a:ext cx="2003434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2</a:t>
            </a:r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6786852" y="1524000"/>
            <a:ext cx="1999990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3</a:t>
            </a:r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384464" y="2428868"/>
            <a:ext cx="27432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3238501" y="2428868"/>
            <a:ext cx="2690822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6092578" y="2438400"/>
            <a:ext cx="2694266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4466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3254392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6092578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1813" y="2143116"/>
            <a:ext cx="4040188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5"/>
          <p:cNvSpPr/>
          <p:nvPr/>
        </p:nvSpPr>
        <p:spPr>
          <a:xfrm>
            <a:off x="531813" y="1417639"/>
            <a:ext cx="4040188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57176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729432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3128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4645027" y="1417639"/>
            <a:ext cx="4041775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72000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4872836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5214943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2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1BB826F-0A85-47EC-9523-FB335FDEDD49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6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9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9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0.png"/><Relationship Id="rId9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1.wmf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4.wmf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11" Type="http://schemas.openxmlformats.org/officeDocument/2006/relationships/image" Target="../media/image13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2.wmf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5" Type="http://schemas.openxmlformats.org/officeDocument/2006/relationships/image" Target="../media/image26.png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7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27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2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5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w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4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49.bin"/><Relationship Id="rId18" Type="http://schemas.openxmlformats.org/officeDocument/2006/relationships/image" Target="../media/image32.wmf"/><Relationship Id="rId3" Type="http://schemas.openxmlformats.org/officeDocument/2006/relationships/image" Target="../media/image9.png"/><Relationship Id="rId21" Type="http://schemas.openxmlformats.org/officeDocument/2006/relationships/oleObject" Target="../embeddings/oleObject53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51.bin"/><Relationship Id="rId25" Type="http://schemas.openxmlformats.org/officeDocument/2006/relationships/image" Target="../media/image4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48.bin"/><Relationship Id="rId24" Type="http://schemas.openxmlformats.org/officeDocument/2006/relationships/image" Target="../media/image42.png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23" Type="http://schemas.openxmlformats.org/officeDocument/2006/relationships/image" Target="../media/image43.png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52.bin"/><Relationship Id="rId4" Type="http://schemas.openxmlformats.org/officeDocument/2006/relationships/image" Target="../media/image11.pn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5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45.jpe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6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6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5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5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58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5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5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5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6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6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6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9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70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76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Cookbook%20-%20Triaxial.ipynb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97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00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02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0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0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07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0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10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11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28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27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206" y="1727806"/>
            <a:ext cx="8587946" cy="409789"/>
          </a:xfrm>
        </p:spPr>
        <p:txBody>
          <a:bodyPr>
            <a:noAutofit/>
          </a:bodyPr>
          <a:lstStyle/>
          <a:p>
            <a:pPr algn="ctr"/>
            <a:r>
              <a:rPr lang="pt-BR" sz="24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Departamento de Geofísica</a:t>
            </a:r>
            <a:endParaRPr lang="pt-BR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4206" y="2869565"/>
            <a:ext cx="8587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de Mestrado</a:t>
            </a:r>
          </a:p>
          <a:p>
            <a:pPr algn="ctr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Magnética 3D de Fontes Elipsoidais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39964" y="5448815"/>
            <a:ext cx="42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Diego Takahashi Tomazella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 Vanderlei C. de Oliveira Jr.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67728" y="634082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2017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06" y="385187"/>
            <a:ext cx="1771257" cy="909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2" descr="Logo_nov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518322"/>
            <a:ext cx="2168806" cy="64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</p:txBody>
      </p:sp>
    </p:spTree>
    <p:extLst>
      <p:ext uri="{BB962C8B-B14F-4D97-AF65-F5344CB8AC3E}">
        <p14:creationId xmlns:p14="http://schemas.microsoft.com/office/powerpoint/2010/main" val="303231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9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361117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4933750" y="5485813"/>
            <a:ext cx="36199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Sistema de coordenadas principal</a:t>
            </a:r>
            <a:endParaRPr lang="pt-BR" dirty="0"/>
          </a:p>
        </p:txBody>
      </p: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325728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224024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809539" y="3945845"/>
            <a:ext cx="2027926" cy="177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60161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16552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4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05297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5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13332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6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CaixaDeTexto 1"/>
          <p:cNvSpPr txBox="1"/>
          <p:nvPr/>
        </p:nvSpPr>
        <p:spPr>
          <a:xfrm>
            <a:off x="5576207" y="5733449"/>
            <a:ext cx="10858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Triaxial</a:t>
            </a:r>
            <a:endParaRPr lang="pt-BR" dirty="0"/>
          </a:p>
        </p:txBody>
      </p:sp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214731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10858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Prolato</a:t>
            </a:r>
            <a:endParaRPr lang="pt-BR" dirty="0"/>
          </a:p>
        </p:txBody>
      </p:sp>
      <p:grpSp>
        <p:nvGrpSpPr>
          <p:cNvPr id="26" name="Grupo 25"/>
          <p:cNvGrpSpPr/>
          <p:nvPr/>
        </p:nvGrpSpPr>
        <p:grpSpPr>
          <a:xfrm>
            <a:off x="3925023" y="4127289"/>
            <a:ext cx="1989904" cy="1301715"/>
            <a:chOff x="4003860" y="4561574"/>
            <a:chExt cx="3133736" cy="1761978"/>
          </a:xfrm>
        </p:grpSpPr>
        <p:grpSp>
          <p:nvGrpSpPr>
            <p:cNvPr id="27" name="Grupo 26"/>
            <p:cNvGrpSpPr/>
            <p:nvPr/>
          </p:nvGrpSpPr>
          <p:grpSpPr>
            <a:xfrm>
              <a:off x="4003860" y="4561574"/>
              <a:ext cx="3133736" cy="1761978"/>
              <a:chOff x="4003860" y="4561574"/>
              <a:chExt cx="3133736" cy="1761978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003860" y="4561574"/>
                <a:ext cx="3133736" cy="1761978"/>
                <a:chOff x="1090873" y="4635228"/>
                <a:chExt cx="3133736" cy="1761978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090873" y="4696838"/>
                  <a:ext cx="3133736" cy="170036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1978899" y="4635228"/>
                  <a:ext cx="1576122" cy="170946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00810" y="4830773"/>
                  <a:ext cx="1394051" cy="7424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492955" y="5489960"/>
                  <a:ext cx="935201" cy="5671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/>
                <p:nvPr/>
              </p:nvCxnSpPr>
              <p:spPr>
                <a:xfrm flipV="1">
                  <a:off x="2591589" y="4643773"/>
                  <a:ext cx="0" cy="1070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24775" y="5499574"/>
                <a:ext cx="1289022" cy="674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503456" y="5416032"/>
                <a:ext cx="0" cy="778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 flipV="1">
                <a:off x="4865983" y="5052885"/>
                <a:ext cx="634957" cy="424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845412"/>
                </p:ext>
              </p:extLst>
            </p:nvPr>
          </p:nvGraphicFramePr>
          <p:xfrm>
            <a:off x="6545941" y="4733023"/>
            <a:ext cx="378283" cy="55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03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5941" y="4733023"/>
                          <a:ext cx="378283" cy="5517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7398140"/>
                </p:ext>
              </p:extLst>
            </p:nvPr>
          </p:nvGraphicFramePr>
          <p:xfrm>
            <a:off x="5693114" y="5614816"/>
            <a:ext cx="339442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0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3114" y="5614816"/>
                          <a:ext cx="339442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57950"/>
              </p:ext>
            </p:extLst>
          </p:nvPr>
        </p:nvGraphicFramePr>
        <p:xfrm>
          <a:off x="4691327" y="4229016"/>
          <a:ext cx="286193" cy="45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5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1327" y="4229016"/>
                        <a:ext cx="286193" cy="452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3736275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10858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Oblato</a:t>
            </a:r>
            <a:endParaRPr lang="pt-BR" dirty="0"/>
          </a:p>
        </p:txBody>
      </p:sp>
      <p:grpSp>
        <p:nvGrpSpPr>
          <p:cNvPr id="26" name="Grupo 25"/>
          <p:cNvGrpSpPr/>
          <p:nvPr/>
        </p:nvGrpSpPr>
        <p:grpSpPr>
          <a:xfrm>
            <a:off x="4025989" y="4065598"/>
            <a:ext cx="1762486" cy="1616369"/>
            <a:chOff x="4167114" y="4354100"/>
            <a:chExt cx="3033031" cy="2714097"/>
          </a:xfrm>
        </p:grpSpPr>
        <p:grpSp>
          <p:nvGrpSpPr>
            <p:cNvPr id="27" name="Grupo 26"/>
            <p:cNvGrpSpPr/>
            <p:nvPr/>
          </p:nvGrpSpPr>
          <p:grpSpPr>
            <a:xfrm>
              <a:off x="4167114" y="4354100"/>
              <a:ext cx="3033031" cy="2714097"/>
              <a:chOff x="4167114" y="4354100"/>
              <a:chExt cx="3033031" cy="2714097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167114" y="4354100"/>
                <a:ext cx="3033031" cy="2714097"/>
                <a:chOff x="1254127" y="4427754"/>
                <a:chExt cx="3033031" cy="2714097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254127" y="4427754"/>
                  <a:ext cx="3033031" cy="270809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2094645" y="4430210"/>
                  <a:ext cx="1287692" cy="271164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79791" y="5124251"/>
                  <a:ext cx="1454814" cy="5911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623796" y="5449901"/>
                  <a:ext cx="755313" cy="15634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>
                  <a:endCxn id="35" idx="7"/>
                </p:cNvCxnSpPr>
                <p:nvPr/>
              </p:nvCxnSpPr>
              <p:spPr>
                <a:xfrm flipV="1">
                  <a:off x="2744227" y="4732190"/>
                  <a:ext cx="16519" cy="100362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57975" y="5604128"/>
                <a:ext cx="1425654" cy="6439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654512" y="5658234"/>
                <a:ext cx="0" cy="11227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>
                <a:endCxn id="35" idx="0"/>
              </p:cNvCxnSpPr>
              <p:nvPr/>
            </p:nvCxnSpPr>
            <p:spPr>
              <a:xfrm flipH="1" flipV="1">
                <a:off x="5092031" y="4468007"/>
                <a:ext cx="593161" cy="12071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744387"/>
                </p:ext>
              </p:extLst>
            </p:nvPr>
          </p:nvGraphicFramePr>
          <p:xfrm>
            <a:off x="5653174" y="4799704"/>
            <a:ext cx="376415" cy="551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24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53174" y="4799704"/>
                          <a:ext cx="376415" cy="551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228492"/>
                </p:ext>
              </p:extLst>
            </p:nvPr>
          </p:nvGraphicFramePr>
          <p:xfrm>
            <a:off x="6502026" y="5193246"/>
            <a:ext cx="340477" cy="538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25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02026" y="5193246"/>
                          <a:ext cx="340477" cy="5387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49168"/>
              </p:ext>
            </p:extLst>
          </p:nvPr>
        </p:nvGraphicFramePr>
        <p:xfrm>
          <a:off x="5087198" y="4977013"/>
          <a:ext cx="198099" cy="3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6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7198" y="4977013"/>
                        <a:ext cx="198099" cy="3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231128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72030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53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58641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5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02767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55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de seta reta 25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to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04409"/>
              </p:ext>
            </p:extLst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6" name="Equação" r:id="rId12" imgW="203040" imgH="164880" progId="Equation.3">
                  <p:embed/>
                </p:oleObj>
              </mc:Choice>
              <mc:Fallback>
                <p:oleObj name="Equação" r:id="rId12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418276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00889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04275"/>
              </p:ext>
            </p:extLst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1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33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2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794601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3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455215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4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5747263" y="2697156"/>
                <a:ext cx="7820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63" y="2697156"/>
                <a:ext cx="782009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141945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3208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76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4384114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77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8988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78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/>
              <p:cNvSpPr txBox="1"/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325115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1636587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63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4996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6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433049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65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/>
              <p:cNvSpPr txBox="1"/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/>
          <p:cNvCxnSpPr/>
          <p:nvPr/>
        </p:nvCxnSpPr>
        <p:spPr>
          <a:xfrm>
            <a:off x="3408947" y="3886245"/>
            <a:ext cx="1352696" cy="106252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/>
              <p:cNvSpPr txBox="1"/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/>
              <p:cNvSpPr txBox="1"/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374605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4839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2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29940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3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134311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50142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1265326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08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77505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09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94601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10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𝐴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r>
                        <a:rPr lang="pt-BR" sz="28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pt-BR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</p:spTree>
    <p:extLst>
      <p:ext uri="{BB962C8B-B14F-4D97-AF65-F5344CB8AC3E}">
        <p14:creationId xmlns:p14="http://schemas.microsoft.com/office/powerpoint/2010/main" val="2601631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14652" y="2171331"/>
            <a:ext cx="4566352" cy="2988000"/>
            <a:chOff x="3263892" y="2954152"/>
            <a:chExt cx="4566352" cy="2988000"/>
          </a:xfrm>
        </p:grpSpPr>
        <p:grpSp>
          <p:nvGrpSpPr>
            <p:cNvPr id="10" name="Grupo 9"/>
            <p:cNvGrpSpPr>
              <a:grpSpLocks noChangeAspect="1"/>
            </p:cNvGrpSpPr>
            <p:nvPr/>
          </p:nvGrpSpPr>
          <p:grpSpPr>
            <a:xfrm>
              <a:off x="3263892" y="2954152"/>
              <a:ext cx="4566352" cy="2988000"/>
              <a:chOff x="4000389" y="4347061"/>
              <a:chExt cx="3033031" cy="198905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19" name="Grupo 18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23" name="Elipse 22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" name="Elipse 23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5" name="Conector de seta reta 24"/>
                  <p:cNvCxnSpPr>
                    <a:endCxn id="23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ector de seta reta 25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de seta reta 26"/>
                  <p:cNvCxnSpPr/>
                  <p:nvPr/>
                </p:nvCxnSpPr>
                <p:spPr>
                  <a:xfrm flipV="1">
                    <a:off x="2512864" y="4446413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Conector de seta reta 19"/>
                <p:cNvCxnSpPr/>
                <p:nvPr/>
              </p:nvCxnSpPr>
              <p:spPr>
                <a:xfrm flipH="1">
                  <a:off x="4235480" y="5459433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 de seta reta 20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de seta reta 21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6" name="Objeto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4004646"/>
                  </p:ext>
                </p:extLst>
              </p:nvPr>
            </p:nvGraphicFramePr>
            <p:xfrm>
              <a:off x="5690681" y="5219653"/>
              <a:ext cx="214330" cy="303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84" name="Equação" r:id="rId3" imgW="152280" imgH="215640" progId="Equation.3">
                      <p:embed/>
                    </p:oleObj>
                  </mc:Choice>
                  <mc:Fallback>
                    <p:oleObj name="Equação" r:id="rId3" imgW="152280" imgH="2156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690681" y="5219653"/>
                            <a:ext cx="214330" cy="3030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to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468266"/>
                  </p:ext>
                </p:extLst>
              </p:nvPr>
            </p:nvGraphicFramePr>
            <p:xfrm>
              <a:off x="5422022" y="4951998"/>
              <a:ext cx="241271" cy="3159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85" name="Equação" r:id="rId5" imgW="164880" imgH="215640" progId="Equation.3">
                      <p:embed/>
                    </p:oleObj>
                  </mc:Choice>
                  <mc:Fallback>
                    <p:oleObj name="Equação" r:id="rId5" imgW="164880" imgH="2156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422022" y="4951998"/>
                            <a:ext cx="241271" cy="3159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to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6916252"/>
                  </p:ext>
                </p:extLst>
              </p:nvPr>
            </p:nvGraphicFramePr>
            <p:xfrm>
              <a:off x="5466068" y="5499685"/>
              <a:ext cx="243722" cy="337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86" name="Equação" r:id="rId7" imgW="164880" imgH="228600" progId="Equation.3">
                      <p:embed/>
                    </p:oleObj>
                  </mc:Choice>
                  <mc:Fallback>
                    <p:oleObj name="Equação" r:id="rId7" imgW="164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466068" y="5499685"/>
                            <a:ext cx="243722" cy="33728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" name="Conector de seta reta 10"/>
            <p:cNvCxnSpPr/>
            <p:nvPr/>
          </p:nvCxnSpPr>
          <p:spPr>
            <a:xfrm flipV="1">
              <a:off x="5423595" y="4234735"/>
              <a:ext cx="0" cy="41545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 flipV="1">
              <a:off x="5416833" y="4398013"/>
              <a:ext cx="436961" cy="24465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>
              <a:off x="5407269" y="4625383"/>
              <a:ext cx="381217" cy="22737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Objeto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104201"/>
              </p:ext>
            </p:extLst>
          </p:nvPr>
        </p:nvGraphicFramePr>
        <p:xfrm>
          <a:off x="6081713" y="2822575"/>
          <a:ext cx="355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87" name="Equação" r:id="rId9" imgW="164880" imgH="241200" progId="Equation.3">
                  <p:embed/>
                </p:oleObj>
              </mc:Choice>
              <mc:Fallback>
                <p:oleObj name="Equação" r:id="rId9" imgW="1648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1713" y="2822575"/>
                        <a:ext cx="3556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to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68458"/>
              </p:ext>
            </p:extLst>
          </p:nvPr>
        </p:nvGraphicFramePr>
        <p:xfrm>
          <a:off x="4279900" y="2349500"/>
          <a:ext cx="3190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88" name="Equação" r:id="rId11" imgW="152280" imgH="241200" progId="Equation.3">
                  <p:embed/>
                </p:oleObj>
              </mc:Choice>
              <mc:Fallback>
                <p:oleObj name="Equação" r:id="rId11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79900" y="2349500"/>
                        <a:ext cx="3190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to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771071"/>
              </p:ext>
            </p:extLst>
          </p:nvPr>
        </p:nvGraphicFramePr>
        <p:xfrm>
          <a:off x="5078413" y="4298950"/>
          <a:ext cx="3524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89" name="Equação" r:id="rId13" imgW="152280" imgH="241200" progId="Equation.3">
                  <p:embed/>
                </p:oleObj>
              </mc:Choice>
              <mc:Fallback>
                <p:oleObj name="Equação" r:id="rId13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78413" y="4298950"/>
                        <a:ext cx="352425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Conector de seta reta 30"/>
          <p:cNvCxnSpPr/>
          <p:nvPr/>
        </p:nvCxnSpPr>
        <p:spPr>
          <a:xfrm flipV="1">
            <a:off x="2696021" y="5481835"/>
            <a:ext cx="0" cy="4154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2689259" y="5645113"/>
            <a:ext cx="436961" cy="24465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2679695" y="5872483"/>
            <a:ext cx="381217" cy="22737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3269048" y="5625622"/>
            <a:ext cx="318228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Sistema de coordenadas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285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61975" y="335968"/>
            <a:ext cx="7886700" cy="6381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>
          <a:xfrm>
            <a:off x="184732" y="2458479"/>
            <a:ext cx="8768768" cy="2896384"/>
            <a:chOff x="446565" y="1693894"/>
            <a:chExt cx="9513290" cy="2211487"/>
          </a:xfrm>
        </p:grpSpPr>
        <p:sp>
          <p:nvSpPr>
            <p:cNvPr id="8" name="Parallelogram 60"/>
            <p:cNvSpPr/>
            <p:nvPr/>
          </p:nvSpPr>
          <p:spPr>
            <a:xfrm>
              <a:off x="446565" y="2183305"/>
              <a:ext cx="8306414" cy="1722076"/>
            </a:xfrm>
            <a:prstGeom prst="parallelogram">
              <a:avLst>
                <a:gd name="adj" fmla="val 17331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9" name="Grupo 12"/>
            <p:cNvGrpSpPr/>
            <p:nvPr/>
          </p:nvGrpSpPr>
          <p:grpSpPr>
            <a:xfrm rot="21387011">
              <a:off x="3234050" y="2756699"/>
              <a:ext cx="2060021" cy="905074"/>
              <a:chOff x="4497020" y="4648556"/>
              <a:chExt cx="4178272" cy="1678962"/>
            </a:xfrm>
          </p:grpSpPr>
          <p:grpSp>
            <p:nvGrpSpPr>
              <p:cNvPr id="19" name="Grupo 16"/>
              <p:cNvGrpSpPr/>
              <p:nvPr/>
            </p:nvGrpSpPr>
            <p:grpSpPr>
              <a:xfrm>
                <a:off x="4497020" y="4648556"/>
                <a:ext cx="4178272" cy="1678962"/>
                <a:chOff x="1584033" y="4722210"/>
                <a:chExt cx="4178272" cy="1678962"/>
              </a:xfrm>
            </p:grpSpPr>
            <p:sp>
              <p:nvSpPr>
                <p:cNvPr id="22" name="Elipse 20"/>
                <p:cNvSpPr/>
                <p:nvPr/>
              </p:nvSpPr>
              <p:spPr>
                <a:xfrm rot="20044804">
                  <a:off x="1584033" y="4722210"/>
                  <a:ext cx="4178272" cy="16789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5" name="Conector de seta reta 22"/>
                <p:cNvCxnSpPr/>
                <p:nvPr/>
              </p:nvCxnSpPr>
              <p:spPr>
                <a:xfrm rot="212989" flipV="1">
                  <a:off x="3599402" y="4735448"/>
                  <a:ext cx="1715892" cy="9172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de seta reta 23"/>
                <p:cNvCxnSpPr/>
                <p:nvPr/>
              </p:nvCxnSpPr>
              <p:spPr>
                <a:xfrm rot="212989">
                  <a:off x="4225582" y="5855234"/>
                  <a:ext cx="573548" cy="259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Conector de seta reta 17"/>
              <p:cNvCxnSpPr/>
              <p:nvPr/>
            </p:nvCxnSpPr>
            <p:spPr>
              <a:xfrm rot="212989" flipH="1">
                <a:off x="5029330" y="5393083"/>
                <a:ext cx="1657493" cy="8942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19"/>
              <p:cNvCxnSpPr/>
              <p:nvPr/>
            </p:nvCxnSpPr>
            <p:spPr>
              <a:xfrm rot="212989" flipH="1" flipV="1">
                <a:off x="5525191" y="4904219"/>
                <a:ext cx="1759552" cy="8842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Parallelogram 64"/>
            <p:cNvSpPr/>
            <p:nvPr/>
          </p:nvSpPr>
          <p:spPr>
            <a:xfrm>
              <a:off x="4639068" y="1928399"/>
              <a:ext cx="5320787" cy="265962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62"/>
            <p:cNvCxnSpPr/>
            <p:nvPr/>
          </p:nvCxnSpPr>
          <p:spPr>
            <a:xfrm flipV="1">
              <a:off x="5056231" y="2189098"/>
              <a:ext cx="939783" cy="558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70"/>
            <p:cNvSpPr/>
            <p:nvPr/>
          </p:nvSpPr>
          <p:spPr>
            <a:xfrm rot="12073110">
              <a:off x="7484020" y="2323725"/>
              <a:ext cx="370782" cy="360752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71"/>
            <p:cNvSpPr txBox="1"/>
            <p:nvPr/>
          </p:nvSpPr>
          <p:spPr>
            <a:xfrm>
              <a:off x="7552373" y="2350767"/>
              <a:ext cx="356865" cy="3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l-GR" sz="2800" dirty="0">
                  <a:solidFill>
                    <a:srgbClr val="FF0000"/>
                  </a:solidFill>
                </a:rPr>
                <a:t>ζ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Arc 75"/>
            <p:cNvSpPr/>
            <p:nvPr/>
          </p:nvSpPr>
          <p:spPr>
            <a:xfrm rot="11844005">
              <a:off x="4121271" y="2076048"/>
              <a:ext cx="125842" cy="263573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83"/>
                <p:cNvSpPr txBox="1"/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3"/>
            <p:cNvSpPr txBox="1"/>
            <p:nvPr/>
          </p:nvSpPr>
          <p:spPr>
            <a:xfrm>
              <a:off x="6773512" y="1693894"/>
              <a:ext cx="2995163" cy="28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Plano horizontal</a:t>
              </a:r>
              <a:endParaRPr lang="en-US" dirty="0"/>
            </a:p>
          </p:txBody>
        </p:sp>
        <p:sp>
          <p:nvSpPr>
            <p:cNvPr id="12" name="Parallelogram 65"/>
            <p:cNvSpPr/>
            <p:nvPr/>
          </p:nvSpPr>
          <p:spPr>
            <a:xfrm>
              <a:off x="935958" y="2200221"/>
              <a:ext cx="7763183" cy="775085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  <a:alpha val="5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77"/>
            <p:cNvCxnSpPr/>
            <p:nvPr/>
          </p:nvCxnSpPr>
          <p:spPr>
            <a:xfrm flipH="1">
              <a:off x="855838" y="2204480"/>
              <a:ext cx="3767316" cy="7963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75"/>
          <p:cNvSpPr/>
          <p:nvPr/>
        </p:nvSpPr>
        <p:spPr>
          <a:xfrm rot="11844005">
            <a:off x="4483785" y="2889472"/>
            <a:ext cx="832204" cy="738503"/>
          </a:xfrm>
          <a:prstGeom prst="arc">
            <a:avLst>
              <a:gd name="adj1" fmla="val 1682324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83"/>
          <p:cNvSpPr txBox="1"/>
          <p:nvPr/>
        </p:nvSpPr>
        <p:spPr>
          <a:xfrm>
            <a:off x="4196633" y="3138140"/>
            <a:ext cx="39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l-GR" sz="2800" dirty="0" smtClean="0">
                <a:solidFill>
                  <a:srgbClr val="FF0000"/>
                </a:solidFill>
              </a:rPr>
              <a:t>η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91928"/>
              </p:ext>
            </p:extLst>
          </p:nvPr>
        </p:nvGraphicFramePr>
        <p:xfrm>
          <a:off x="184732" y="4205196"/>
          <a:ext cx="659459" cy="38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4" name="Equação" r:id="rId4" imgW="241200" imgH="139680" progId="Equation.3">
                  <p:embed/>
                </p:oleObj>
              </mc:Choice>
              <mc:Fallback>
                <p:oleObj name="Equação" r:id="rId4" imgW="24120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732" y="4205196"/>
                        <a:ext cx="659459" cy="38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693635" y="2676127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Direção de </a:t>
            </a:r>
            <a:r>
              <a:rPr lang="pt-BR" dirty="0" err="1" smtClean="0"/>
              <a:t>strike</a:t>
            </a:r>
            <a:endParaRPr lang="pt-BR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1510393" y="3111325"/>
            <a:ext cx="6313714" cy="77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/>
              <p:cNvSpPr txBox="1"/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/>
              <p:cNvSpPr txBox="1"/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de seta reta 46"/>
          <p:cNvCxnSpPr/>
          <p:nvPr/>
        </p:nvCxnSpPr>
        <p:spPr>
          <a:xfrm flipH="1">
            <a:off x="1804308" y="5027432"/>
            <a:ext cx="1207693" cy="101413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2062086" y="5755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Direção de </a:t>
            </a:r>
            <a:r>
              <a:rPr lang="pt-BR" dirty="0" err="1" smtClean="0"/>
              <a:t>plunge</a:t>
            </a:r>
            <a:endParaRPr lang="pt-BR" dirty="0"/>
          </a:p>
        </p:txBody>
      </p:sp>
      <p:cxnSp>
        <p:nvCxnSpPr>
          <p:cNvPr id="51" name="Conector reto 50"/>
          <p:cNvCxnSpPr/>
          <p:nvPr/>
        </p:nvCxnSpPr>
        <p:spPr>
          <a:xfrm flipH="1">
            <a:off x="4433640" y="3119029"/>
            <a:ext cx="866234" cy="72297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71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3816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4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349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20815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8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6524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9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072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2750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2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829046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3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/>
              <p:cNvSpPr txBox="1"/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</a:rPr>
                        <m:t>𝑉</m:t>
                      </m:r>
                      <m:r>
                        <a:rPr lang="pt-BR" sz="36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6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6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09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4597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1" y="1677560"/>
            <a:ext cx="4899286" cy="448336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1436594" y="3731730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1436593" y="2410717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1436593" y="3739892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91385" y="2015883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1984142" y="3919245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1760915" y="3934904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546903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53" name="Equação" r:id="rId5" imgW="164880" imgH="241200" progId="Equation.3">
                    <p:embed/>
                  </p:oleObj>
                </mc:Choice>
                <mc:Fallback>
                  <p:oleObj name="Equação" r:id="rId5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4794426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54" name="Equação" r:id="rId7" imgW="152280" imgH="241200" progId="Equation.3">
                    <p:embed/>
                  </p:oleObj>
                </mc:Choice>
                <mc:Fallback>
                  <p:oleObj name="Equação" r:id="rId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2010810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55" name="Equação" r:id="rId9" imgW="152280" imgH="241200" progId="Equation.3">
                    <p:embed/>
                  </p:oleObj>
                </mc:Choice>
                <mc:Fallback>
                  <p:oleObj name="Equação" r:id="rId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/>
              <p:cNvSpPr txBox="1"/>
              <p:nvPr/>
            </p:nvSpPr>
            <p:spPr>
              <a:xfrm>
                <a:off x="799403" y="1873835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03" y="1873835"/>
                <a:ext cx="658303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9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1" y="1677560"/>
            <a:ext cx="4899286" cy="448336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1436594" y="3731730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1436593" y="2410717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1436593" y="3739892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91385" y="2015883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1984142" y="3919245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1760915" y="3934904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5121775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85" name="Equação" r:id="rId5" imgW="164880" imgH="241200" progId="Equation.3">
                    <p:embed/>
                  </p:oleObj>
                </mc:Choice>
                <mc:Fallback>
                  <p:oleObj name="Equação" r:id="rId5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5674459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86" name="Equação" r:id="rId7" imgW="152280" imgH="241200" progId="Equation.3">
                    <p:embed/>
                  </p:oleObj>
                </mc:Choice>
                <mc:Fallback>
                  <p:oleObj name="Equação" r:id="rId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3773162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87" name="Equação" r:id="rId9" imgW="152280" imgH="241200" progId="Equation.3">
                    <p:embed/>
                  </p:oleObj>
                </mc:Choice>
                <mc:Fallback>
                  <p:oleObj name="Equação" r:id="rId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upo 2"/>
          <p:cNvGrpSpPr/>
          <p:nvPr/>
        </p:nvGrpSpPr>
        <p:grpSpPr>
          <a:xfrm>
            <a:off x="5628836" y="3076653"/>
            <a:ext cx="3041636" cy="2111157"/>
            <a:chOff x="4616464" y="2348562"/>
            <a:chExt cx="4566352" cy="2988000"/>
          </a:xfrm>
        </p:grpSpPr>
        <p:grpSp>
          <p:nvGrpSpPr>
            <p:cNvPr id="26" name="Group 8"/>
            <p:cNvGrpSpPr/>
            <p:nvPr/>
          </p:nvGrpSpPr>
          <p:grpSpPr>
            <a:xfrm>
              <a:off x="4616464" y="2348562"/>
              <a:ext cx="4566352" cy="2988000"/>
              <a:chOff x="3263892" y="2954152"/>
              <a:chExt cx="4566352" cy="2988000"/>
            </a:xfrm>
          </p:grpSpPr>
          <p:grpSp>
            <p:nvGrpSpPr>
              <p:cNvPr id="27" name="Grupo 26"/>
              <p:cNvGrpSpPr>
                <a:grpSpLocks noChangeAspect="1"/>
              </p:cNvGrpSpPr>
              <p:nvPr/>
            </p:nvGrpSpPr>
            <p:grpSpPr>
              <a:xfrm>
                <a:off x="3263892" y="2954152"/>
                <a:ext cx="4566352" cy="2988000"/>
                <a:chOff x="4000389" y="4347061"/>
                <a:chExt cx="3033031" cy="1989054"/>
              </a:xfrm>
            </p:grpSpPr>
            <p:grpSp>
              <p:nvGrpSpPr>
                <p:cNvPr id="31" name="Grupo 30"/>
                <p:cNvGrpSpPr/>
                <p:nvPr/>
              </p:nvGrpSpPr>
              <p:grpSpPr>
                <a:xfrm>
                  <a:off x="4000389" y="4347061"/>
                  <a:ext cx="3033031" cy="1989054"/>
                  <a:chOff x="4000389" y="4347061"/>
                  <a:chExt cx="3033031" cy="1989054"/>
                </a:xfrm>
              </p:grpSpPr>
              <p:grpSp>
                <p:nvGrpSpPr>
                  <p:cNvPr id="35" name="Grupo 34"/>
                  <p:cNvGrpSpPr/>
                  <p:nvPr/>
                </p:nvGrpSpPr>
                <p:grpSpPr>
                  <a:xfrm>
                    <a:off x="4000389" y="4347061"/>
                    <a:ext cx="3033031" cy="1989054"/>
                    <a:chOff x="1087402" y="4420715"/>
                    <a:chExt cx="3033031" cy="1989054"/>
                  </a:xfrm>
                </p:grpSpPr>
                <p:sp>
                  <p:nvSpPr>
                    <p:cNvPr id="39" name="Elipse 38"/>
                    <p:cNvSpPr/>
                    <p:nvPr/>
                  </p:nvSpPr>
                  <p:spPr>
                    <a:xfrm rot="20044804">
                      <a:off x="1087402" y="4466207"/>
                      <a:ext cx="3033031" cy="194356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" name="Elipse 39"/>
                    <p:cNvSpPr/>
                    <p:nvPr/>
                  </p:nvSpPr>
                  <p:spPr>
                    <a:xfrm rot="20196374">
                      <a:off x="1934585" y="4420715"/>
                      <a:ext cx="1576122" cy="1933170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cxnSp>
                  <p:nvCxnSpPr>
                    <p:cNvPr id="41" name="Conector de seta reta 40"/>
                    <p:cNvCxnSpPr>
                      <a:endCxn id="39" idx="6"/>
                    </p:cNvCxnSpPr>
                    <p:nvPr/>
                  </p:nvCxnSpPr>
                  <p:spPr>
                    <a:xfrm flipV="1">
                      <a:off x="2512864" y="4775097"/>
                      <a:ext cx="1455016" cy="76536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ector de seta reta 41"/>
                    <p:cNvCxnSpPr/>
                    <p:nvPr/>
                  </p:nvCxnSpPr>
                  <p:spPr>
                    <a:xfrm>
                      <a:off x="2512864" y="5540464"/>
                      <a:ext cx="876722" cy="50561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Conector de seta reta 42"/>
                    <p:cNvCxnSpPr/>
                    <p:nvPr/>
                  </p:nvCxnSpPr>
                  <p:spPr>
                    <a:xfrm flipV="1">
                      <a:off x="2512864" y="4446413"/>
                      <a:ext cx="0" cy="111600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" name="Conector de seta reta 35"/>
                  <p:cNvCxnSpPr/>
                  <p:nvPr/>
                </p:nvCxnSpPr>
                <p:spPr>
                  <a:xfrm flipH="1">
                    <a:off x="4235480" y="5459433"/>
                    <a:ext cx="1215704" cy="69364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ector de seta reta 36"/>
                  <p:cNvCxnSpPr/>
                  <p:nvPr/>
                </p:nvCxnSpPr>
                <p:spPr>
                  <a:xfrm>
                    <a:off x="5425851" y="5465638"/>
                    <a:ext cx="0" cy="6986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ector de seta reta 37"/>
                  <p:cNvCxnSpPr/>
                  <p:nvPr/>
                </p:nvCxnSpPr>
                <p:spPr>
                  <a:xfrm flipH="1" flipV="1">
                    <a:off x="4805044" y="5092010"/>
                    <a:ext cx="652302" cy="39687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2" name="Objeto 3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2752918"/>
                    </p:ext>
                  </p:extLst>
                </p:nvPr>
              </p:nvGraphicFramePr>
              <p:xfrm>
                <a:off x="5690681" y="5219653"/>
                <a:ext cx="214330" cy="30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888" name="Equação" r:id="rId11" imgW="152280" imgH="215640" progId="Equation.3">
                        <p:embed/>
                      </p:oleObj>
                    </mc:Choice>
                    <mc:Fallback>
                      <p:oleObj name="Equação" r:id="rId11" imgW="1522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90681" y="5219653"/>
                              <a:ext cx="214330" cy="303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Objeto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089674"/>
                    </p:ext>
                  </p:extLst>
                </p:nvPr>
              </p:nvGraphicFramePr>
              <p:xfrm>
                <a:off x="5422022" y="4951998"/>
                <a:ext cx="241271" cy="3159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889" name="Equação" r:id="rId13" imgW="164880" imgH="215640" progId="Equation.3">
                        <p:embed/>
                      </p:oleObj>
                    </mc:Choice>
                    <mc:Fallback>
                      <p:oleObj name="Equação" r:id="rId13" imgW="1648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22022" y="4951998"/>
                              <a:ext cx="241271" cy="31593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to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8278491"/>
                    </p:ext>
                  </p:extLst>
                </p:nvPr>
              </p:nvGraphicFramePr>
              <p:xfrm>
                <a:off x="5466068" y="5499685"/>
                <a:ext cx="243722" cy="337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890" name="Equação" r:id="rId15" imgW="164880" imgH="228600" progId="Equation.3">
                        <p:embed/>
                      </p:oleObj>
                    </mc:Choice>
                    <mc:Fallback>
                      <p:oleObj name="Equação" r:id="rId15" imgW="16488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66068" y="5499685"/>
                              <a:ext cx="243722" cy="3372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8" name="Conector de seta reta 27"/>
              <p:cNvCxnSpPr/>
              <p:nvPr/>
            </p:nvCxnSpPr>
            <p:spPr>
              <a:xfrm flipV="1">
                <a:off x="5423595" y="4234735"/>
                <a:ext cx="0" cy="41545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V="1">
                <a:off x="5416833" y="4398013"/>
                <a:ext cx="436961" cy="244654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>
                <a:off x="5407269" y="4625383"/>
                <a:ext cx="381217" cy="22737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4" name="Objeto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955183"/>
                </p:ext>
              </p:extLst>
            </p:nvPr>
          </p:nvGraphicFramePr>
          <p:xfrm>
            <a:off x="8583525" y="2999806"/>
            <a:ext cx="35560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91" name="Equação" r:id="rId17" imgW="164880" imgH="241200" progId="Equation.3">
                    <p:embed/>
                  </p:oleObj>
                </mc:Choice>
                <mc:Fallback>
                  <p:oleObj name="Equação" r:id="rId17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583525" y="2999806"/>
                          <a:ext cx="355600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to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544572"/>
                </p:ext>
              </p:extLst>
            </p:nvPr>
          </p:nvGraphicFramePr>
          <p:xfrm>
            <a:off x="6781712" y="2526731"/>
            <a:ext cx="31908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92" name="Equação" r:id="rId19" imgW="152280" imgH="241200" progId="Equation.3">
                    <p:embed/>
                  </p:oleObj>
                </mc:Choice>
                <mc:Fallback>
                  <p:oleObj name="Equação" r:id="rId1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81712" y="2526731"/>
                          <a:ext cx="31908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750750"/>
                </p:ext>
              </p:extLst>
            </p:nvPr>
          </p:nvGraphicFramePr>
          <p:xfrm>
            <a:off x="7580225" y="4476181"/>
            <a:ext cx="352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93" name="Equação" r:id="rId21" imgW="152280" imgH="241200" progId="Equation.3">
                    <p:embed/>
                  </p:oleObj>
                </mc:Choice>
                <mc:Fallback>
                  <p:oleObj name="Equação" r:id="rId21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580225" y="4476181"/>
                          <a:ext cx="352425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Seta para a direita 46"/>
          <p:cNvSpPr/>
          <p:nvPr/>
        </p:nvSpPr>
        <p:spPr>
          <a:xfrm>
            <a:off x="4588329" y="3358933"/>
            <a:ext cx="906236" cy="6745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de seta reta 47"/>
          <p:cNvCxnSpPr/>
          <p:nvPr/>
        </p:nvCxnSpPr>
        <p:spPr>
          <a:xfrm>
            <a:off x="5536215" y="2046529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ixaDeTexto 49"/>
              <p:cNvSpPr txBox="1"/>
              <p:nvPr/>
            </p:nvSpPr>
            <p:spPr>
              <a:xfrm>
                <a:off x="4588329" y="2563922"/>
                <a:ext cx="8759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29" y="2563922"/>
                <a:ext cx="875945" cy="101566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/>
              <p:cNvSpPr txBox="1"/>
              <p:nvPr/>
            </p:nvSpPr>
            <p:spPr>
              <a:xfrm>
                <a:off x="799403" y="1873835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03" y="1873835"/>
                <a:ext cx="65830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ixaDeTexto 51"/>
              <p:cNvSpPr txBox="1"/>
              <p:nvPr/>
            </p:nvSpPr>
            <p:spPr>
              <a:xfrm>
                <a:off x="5815867" y="1964353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867" y="1964353"/>
                <a:ext cx="658303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3047994" y="3548436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54692"/>
              </p:ext>
            </p:extLst>
          </p:nvPr>
        </p:nvGraphicFramePr>
        <p:xfrm>
          <a:off x="3266539" y="3901226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8" name="Equação" r:id="rId3" imgW="203040" imgH="164880" progId="Equation.3">
                  <p:embed/>
                </p:oleObj>
              </mc:Choice>
              <mc:Fallback>
                <p:oleObj name="Equação" r:id="rId3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6539" y="3901226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992708" y="2980270"/>
            <a:ext cx="2164136" cy="1533258"/>
            <a:chOff x="4000389" y="4347061"/>
            <a:chExt cx="3033031" cy="1989054"/>
          </a:xfrm>
        </p:grpSpPr>
        <p:grpSp>
          <p:nvGrpSpPr>
            <p:cNvPr id="11" name="Grupo 1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19" name="Elipse 1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Elipse 1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1" name="Conector de seta reta 20"/>
                <p:cNvCxnSpPr>
                  <a:endCxn id="1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de seta reta 2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de seta reta 2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Conector de seta reta 1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2" name="Objeto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7000392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39" name="Equação" r:id="rId5" imgW="164880" imgH="241200" progId="Equation.3">
                    <p:embed/>
                  </p:oleObj>
                </mc:Choice>
                <mc:Fallback>
                  <p:oleObj name="Equação" r:id="rId5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62531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40" name="Equação" r:id="rId7" imgW="152280" imgH="241200" progId="Equation.3">
                    <p:embed/>
                  </p:oleObj>
                </mc:Choice>
                <mc:Fallback>
                  <p:oleObj name="Equação" r:id="rId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3238492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41" name="Equação" r:id="rId9" imgW="152280" imgH="241200" progId="Equation.3">
                    <p:embed/>
                  </p:oleObj>
                </mc:Choice>
                <mc:Fallback>
                  <p:oleObj name="Equação" r:id="rId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354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32" y="3530088"/>
            <a:ext cx="2695575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3" name="Conector de seta reta 42"/>
          <p:cNvCxnSpPr/>
          <p:nvPr/>
        </p:nvCxnSpPr>
        <p:spPr>
          <a:xfrm flipV="1">
            <a:off x="3047994" y="3548436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82754"/>
              </p:ext>
            </p:extLst>
          </p:nvPr>
        </p:nvGraphicFramePr>
        <p:xfrm>
          <a:off x="3266539" y="3901226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8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6539" y="3901226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upo 44"/>
          <p:cNvGrpSpPr/>
          <p:nvPr/>
        </p:nvGrpSpPr>
        <p:grpSpPr>
          <a:xfrm>
            <a:off x="992708" y="2980270"/>
            <a:ext cx="2164136" cy="1533258"/>
            <a:chOff x="4000389" y="4347061"/>
            <a:chExt cx="3033031" cy="1989054"/>
          </a:xfrm>
        </p:grpSpPr>
        <p:grpSp>
          <p:nvGrpSpPr>
            <p:cNvPr id="46" name="Grupo 45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54" name="Elipse 53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5" name="Elipse 54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56" name="Conector de seta reta 55"/>
                <p:cNvCxnSpPr>
                  <a:endCxn id="54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de seta reta 56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de seta reta 57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onector de seta reta 50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to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79967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69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to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708559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70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to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028448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71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53311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55906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6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114432"/>
              </p:ext>
            </p:extLst>
          </p:nvPr>
        </p:nvGraphicFramePr>
        <p:xfrm>
          <a:off x="4732338" y="2454275"/>
          <a:ext cx="3375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7" name="Equação" r:id="rId6" imgW="1193760" imgH="228600" progId="Equation.3">
                  <p:embed/>
                </p:oleObj>
              </mc:Choice>
              <mc:Fallback>
                <p:oleObj name="Equação" r:id="rId6" imgW="11937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2338" y="2454275"/>
                        <a:ext cx="3375025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68" y="3319794"/>
            <a:ext cx="4430764" cy="2215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814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619418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0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335777"/>
              </p:ext>
            </p:extLst>
          </p:nvPr>
        </p:nvGraphicFramePr>
        <p:xfrm>
          <a:off x="4051300" y="2454275"/>
          <a:ext cx="47386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1" name="Equação" r:id="rId6" imgW="1676160" imgH="228600" progId="Equation.3">
                  <p:embed/>
                </p:oleObj>
              </mc:Choice>
              <mc:Fallback>
                <p:oleObj name="Equação" r:id="rId6" imgW="1676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300" y="2454275"/>
                        <a:ext cx="4738688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33" y="3342059"/>
            <a:ext cx="2696918" cy="2522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01297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069254"/>
              </p:ext>
            </p:extLst>
          </p:nvPr>
        </p:nvGraphicFramePr>
        <p:xfrm>
          <a:off x="2255838" y="1631950"/>
          <a:ext cx="48085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3" name="Equação" r:id="rId3" imgW="1066680" imgH="317160" progId="Equation.3">
                  <p:embed/>
                </p:oleObj>
              </mc:Choice>
              <mc:Fallback>
                <p:oleObj name="Equação" r:id="rId3" imgW="10666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1631950"/>
                        <a:ext cx="4808537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38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205453"/>
              </p:ext>
            </p:extLst>
          </p:nvPr>
        </p:nvGraphicFramePr>
        <p:xfrm>
          <a:off x="2255838" y="1631950"/>
          <a:ext cx="48085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0" name="Equação" r:id="rId3" imgW="1066680" imgH="317160" progId="Equation.3">
                  <p:embed/>
                </p:oleObj>
              </mc:Choice>
              <mc:Fallback>
                <p:oleObj name="Equação" r:id="rId3" imgW="10666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1631950"/>
                        <a:ext cx="4808537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18023"/>
              </p:ext>
            </p:extLst>
          </p:nvPr>
        </p:nvGraphicFramePr>
        <p:xfrm>
          <a:off x="1449388" y="3224213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1" name="Equação" r:id="rId5" imgW="2234880" imgH="444240" progId="Equation.3">
                  <p:embed/>
                </p:oleObj>
              </mc:Choice>
              <mc:Fallback>
                <p:oleObj name="Equação" r:id="rId5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9388" y="3224213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21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75825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7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28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997589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3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93369"/>
              </p:ext>
            </p:extLst>
          </p:nvPr>
        </p:nvGraphicFramePr>
        <p:xfrm>
          <a:off x="1882861" y="3696153"/>
          <a:ext cx="5694958" cy="941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4" name="Equação" r:id="rId5" imgW="1384200" imgH="228600" progId="Equation.3">
                  <p:embed/>
                </p:oleObj>
              </mc:Choice>
              <mc:Fallback>
                <p:oleObj name="Equação" r:id="rId5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861" y="3696153"/>
                        <a:ext cx="5694958" cy="941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92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forma.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</a:t>
            </a:r>
            <a:r>
              <a:rPr lang="pt-BR" sz="2400" dirty="0" err="1">
                <a:latin typeface="Times New Roman" pitchFamily="18" charset="0"/>
                <a:cs typeface="Times New Roman" pitchFamily="18" charset="0"/>
              </a:rPr>
              <a:t>sills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67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566477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8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10490"/>
              </p:ext>
            </p:extLst>
          </p:nvPr>
        </p:nvGraphicFramePr>
        <p:xfrm>
          <a:off x="2978150" y="4962525"/>
          <a:ext cx="3267375" cy="905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9" name="Equação" r:id="rId5" imgW="825480" imgH="228600" progId="Equation.3">
                  <p:embed/>
                </p:oleObj>
              </mc:Choice>
              <mc:Fallback>
                <p:oleObj name="Equação" r:id="rId5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4962525"/>
                        <a:ext cx="3267375" cy="905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93369"/>
              </p:ext>
            </p:extLst>
          </p:nvPr>
        </p:nvGraphicFramePr>
        <p:xfrm>
          <a:off x="1882775" y="3695700"/>
          <a:ext cx="569436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70" name="Equação" r:id="rId7" imgW="1384200" imgH="228600" progId="Equation.3">
                  <p:embed/>
                </p:oleObj>
              </mc:Choice>
              <mc:Fallback>
                <p:oleObj name="Equação" r:id="rId7" imgW="1384200" imgH="228600" progId="Equation.3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3695700"/>
                        <a:ext cx="5694363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2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5348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8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82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0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1815134" y="3273287"/>
          <a:ext cx="5380382" cy="269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1" name="Equação" r:id="rId5" imgW="1422360" imgH="711000" progId="Equation.3">
                  <p:embed/>
                </p:oleObj>
              </mc:Choice>
              <mc:Fallback>
                <p:oleObj name="Equação" r:id="rId5" imgW="1422360" imgH="711000" progId="Equation.3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5134" y="3273287"/>
                        <a:ext cx="5380382" cy="2690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093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4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165238"/>
              </p:ext>
            </p:extLst>
          </p:nvPr>
        </p:nvGraphicFramePr>
        <p:xfrm>
          <a:off x="3614738" y="3527425"/>
          <a:ext cx="23923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5" name="Equação" r:id="rId5" imgW="787320" imgH="228600" progId="Equation.3">
                  <p:embed/>
                </p:oleObj>
              </mc:Choice>
              <mc:Fallback>
                <p:oleObj name="Equação" r:id="rId5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4738" y="3527425"/>
                        <a:ext cx="239236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971805" y="350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190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3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232970"/>
              </p:ext>
            </p:extLst>
          </p:nvPr>
        </p:nvGraphicFramePr>
        <p:xfrm>
          <a:off x="3479346" y="4878841"/>
          <a:ext cx="20177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4" name="Equação" r:id="rId5" imgW="533160" imgH="203040" progId="Equation.3">
                  <p:embed/>
                </p:oleObj>
              </mc:Choice>
              <mc:Fallback>
                <p:oleObj name="Equação" r:id="rId5" imgW="533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9346" y="4878841"/>
                        <a:ext cx="2017713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1803"/>
              </p:ext>
            </p:extLst>
          </p:nvPr>
        </p:nvGraphicFramePr>
        <p:xfrm>
          <a:off x="3614738" y="3527425"/>
          <a:ext cx="23923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5" name="Equação" r:id="rId7" imgW="787320" imgH="228600" progId="Equation.3">
                  <p:embed/>
                </p:oleObj>
              </mc:Choice>
              <mc:Fallback>
                <p:oleObj name="Equação" r:id="rId7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4738" y="3527425"/>
                        <a:ext cx="239236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971805" y="350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1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368392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609933"/>
              </p:ext>
            </p:extLst>
          </p:nvPr>
        </p:nvGraphicFramePr>
        <p:xfrm>
          <a:off x="1215128" y="3720095"/>
          <a:ext cx="6878292" cy="149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8" name="Equação" r:id="rId5" imgW="1282680" imgH="279360" progId="Equation.3">
                  <p:embed/>
                </p:oleObj>
              </mc:Choice>
              <mc:Fallback>
                <p:oleObj name="Equação" r:id="rId5" imgW="12826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5128" y="3720095"/>
                        <a:ext cx="6878292" cy="149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00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24234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6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711239"/>
              </p:ext>
            </p:extLst>
          </p:nvPr>
        </p:nvGraphicFramePr>
        <p:xfrm>
          <a:off x="458107" y="3665538"/>
          <a:ext cx="852328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7" name="Equação" r:id="rId5" imgW="2133360" imgH="317160" progId="Equation.3">
                  <p:embed/>
                </p:oleObj>
              </mc:Choice>
              <mc:Fallback>
                <p:oleObj name="Equação" r:id="rId5" imgW="2133360" imgH="317160" progId="Equation.3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07" y="3665538"/>
                        <a:ext cx="852328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791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30311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6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43024"/>
              </p:ext>
            </p:extLst>
          </p:nvPr>
        </p:nvGraphicFramePr>
        <p:xfrm>
          <a:off x="1753507" y="3663949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7" name="Equação" r:id="rId5" imgW="1701720" imgH="444240" progId="Equation.3">
                  <p:embed/>
                </p:oleObj>
              </mc:Choice>
              <mc:Fallback>
                <p:oleObj name="Equação" r:id="rId5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3507" y="3663949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4388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420481"/>
              </p:ext>
            </p:extLst>
          </p:nvPr>
        </p:nvGraphicFramePr>
        <p:xfrm>
          <a:off x="1500415" y="1443264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3" name="Equação" r:id="rId3" imgW="1701720" imgH="444240" progId="Equation.3">
                  <p:embed/>
                </p:oleObj>
              </mc:Choice>
              <mc:Fallback>
                <p:oleObj name="Equação" r:id="rId3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415" y="1443264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069437"/>
              </p:ext>
            </p:extLst>
          </p:nvPr>
        </p:nvGraphicFramePr>
        <p:xfrm>
          <a:off x="1034142" y="3386363"/>
          <a:ext cx="7329589" cy="100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4" name="Equação" r:id="rId5" imgW="3238200" imgH="444240" progId="Equation.3">
                  <p:embed/>
                </p:oleObj>
              </mc:Choice>
              <mc:Fallback>
                <p:oleObj name="Equação" r:id="rId5" imgW="32382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142" y="3386363"/>
                        <a:ext cx="7329589" cy="1006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4295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5" name="Equação" r:id="rId7" imgW="1981080" imgH="279360" progId="Equation.3">
                  <p:embed/>
                </p:oleObj>
              </mc:Choice>
              <mc:Fallback>
                <p:oleObj name="Equação" r:id="rId7" imgW="19810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07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104567"/>
              </p:ext>
            </p:extLst>
          </p:nvPr>
        </p:nvGraphicFramePr>
        <p:xfrm>
          <a:off x="1500415" y="1443264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1" name="Equação" r:id="rId3" imgW="1701720" imgH="444240" progId="Equation.3">
                  <p:embed/>
                </p:oleObj>
              </mc:Choice>
              <mc:Fallback>
                <p:oleObj name="Equação" r:id="rId3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415" y="1443264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458713"/>
              </p:ext>
            </p:extLst>
          </p:nvPr>
        </p:nvGraphicFramePr>
        <p:xfrm>
          <a:off x="1034142" y="3386363"/>
          <a:ext cx="7329589" cy="100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2" name="Equação" r:id="rId5" imgW="3238200" imgH="444240" progId="Equation.3">
                  <p:embed/>
                </p:oleObj>
              </mc:Choice>
              <mc:Fallback>
                <p:oleObj name="Equação" r:id="rId5" imgW="32382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142" y="3386363"/>
                        <a:ext cx="7329589" cy="1006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237442"/>
              </p:ext>
            </p:extLst>
          </p:nvPr>
        </p:nvGraphicFramePr>
        <p:xfrm>
          <a:off x="901930" y="4747485"/>
          <a:ext cx="747236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3" name="Equação" r:id="rId7" imgW="3301920" imgH="444240" progId="Equation.3">
                  <p:embed/>
                </p:oleObj>
              </mc:Choice>
              <mc:Fallback>
                <p:oleObj name="Equação" r:id="rId7" imgW="3301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930" y="4747485"/>
                        <a:ext cx="747236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9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forma.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sills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Única forma que possui magnetização verdadeiramente uniforme em todo corpo.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pode-se calcular a desmagnetização de forma analítica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importante para a indústria de mineração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0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66735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1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996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6244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8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28364"/>
              </p:ext>
            </p:extLst>
          </p:nvPr>
        </p:nvGraphicFramePr>
        <p:xfrm>
          <a:off x="2147207" y="3433536"/>
          <a:ext cx="5363216" cy="135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9" name="Equação" r:id="rId5" imgW="1714320" imgH="431640" progId="Equation.3">
                  <p:embed/>
                </p:oleObj>
              </mc:Choice>
              <mc:Fallback>
                <p:oleObj name="Equação" r:id="rId5" imgW="17143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7207" y="3433536"/>
                        <a:ext cx="5363216" cy="135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87508"/>
              </p:ext>
            </p:extLst>
          </p:nvPr>
        </p:nvGraphicFramePr>
        <p:xfrm>
          <a:off x="893536" y="5139870"/>
          <a:ext cx="1497582" cy="50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0" name="Equação" r:id="rId7" imgW="596880" imgH="203040" progId="Equation.3">
                  <p:embed/>
                </p:oleObj>
              </mc:Choice>
              <mc:Fallback>
                <p:oleObj name="Equação" r:id="rId7" imgW="596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536" y="5139870"/>
                        <a:ext cx="1497582" cy="50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46466"/>
              </p:ext>
            </p:extLst>
          </p:nvPr>
        </p:nvGraphicFramePr>
        <p:xfrm>
          <a:off x="869950" y="5580743"/>
          <a:ext cx="1523716" cy="56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1" name="Equação" r:id="rId9" imgW="545760" imgH="203040" progId="Equation.3">
                  <p:embed/>
                </p:oleObj>
              </mc:Choice>
              <mc:Fallback>
                <p:oleObj name="Equação" r:id="rId9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950" y="5580743"/>
                        <a:ext cx="1523716" cy="56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88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413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9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94401"/>
              </p:ext>
            </p:extLst>
          </p:nvPr>
        </p:nvGraphicFramePr>
        <p:xfrm>
          <a:off x="272596" y="3363687"/>
          <a:ext cx="8618311" cy="123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0" name="Equação" r:id="rId5" imgW="3085920" imgH="431640" progId="Equation.3">
                  <p:embed/>
                </p:oleObj>
              </mc:Choice>
              <mc:Fallback>
                <p:oleObj name="Equação" r:id="rId5" imgW="30859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596" y="3363687"/>
                        <a:ext cx="8618311" cy="1233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920079"/>
              </p:ext>
            </p:extLst>
          </p:nvPr>
        </p:nvGraphicFramePr>
        <p:xfrm>
          <a:off x="1971449" y="4903107"/>
          <a:ext cx="5213350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1" name="Equação" r:id="rId7" imgW="1866600" imgH="431640" progId="Equation.3">
                  <p:embed/>
                </p:oleObj>
              </mc:Choice>
              <mc:Fallback>
                <p:oleObj name="Equação" r:id="rId7" imgW="186660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449" y="4903107"/>
                        <a:ext cx="5213350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326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2613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3" name="Equação" r:id="rId3" imgW="114120" imgH="215640" progId="Equation.3">
                  <p:embed/>
                </p:oleObj>
              </mc:Choice>
              <mc:Fallback>
                <p:oleObj name="Equação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005840" y="1689264"/>
            <a:ext cx="734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Integrais elípticas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incompletas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normais de Legendre de primeiro e segundo tipo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54438"/>
              </p:ext>
            </p:extLst>
          </p:nvPr>
        </p:nvGraphicFramePr>
        <p:xfrm>
          <a:off x="1310756" y="2936816"/>
          <a:ext cx="6663807" cy="142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4" name="Equação" r:id="rId5" imgW="1955520" imgH="419040" progId="Equation.3">
                  <p:embed/>
                </p:oleObj>
              </mc:Choice>
              <mc:Fallback>
                <p:oleObj name="Equação" r:id="rId5" imgW="19555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0756" y="2936816"/>
                        <a:ext cx="6663807" cy="142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74048"/>
              </p:ext>
            </p:extLst>
          </p:nvPr>
        </p:nvGraphicFramePr>
        <p:xfrm>
          <a:off x="1328738" y="4702175"/>
          <a:ext cx="65786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5" name="Equação" r:id="rId7" imgW="1930320" imgH="330120" progId="Equation.3">
                  <p:embed/>
                </p:oleObj>
              </mc:Choice>
              <mc:Fallback>
                <p:oleObj name="Equação" r:id="rId7" imgW="1930320" imgH="33012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702175"/>
                        <a:ext cx="65786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263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- Implementação Computacional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484074" y="2004715"/>
            <a:ext cx="8222187" cy="1406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02434" y="1543049"/>
            <a:ext cx="842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Classes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0"/>
          <a:stretch/>
        </p:blipFill>
        <p:spPr>
          <a:xfrm>
            <a:off x="484074" y="4973887"/>
            <a:ext cx="8222184" cy="137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"/>
          <a:stretch/>
        </p:blipFill>
        <p:spPr>
          <a:xfrm>
            <a:off x="484074" y="3445504"/>
            <a:ext cx="8222182" cy="1499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7618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2434" y="1543049"/>
            <a:ext cx="866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Funções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gravmag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7" y="1966659"/>
            <a:ext cx="5663632" cy="4429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607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4"/>
          <a:stretch/>
        </p:blipFill>
        <p:spPr>
          <a:xfrm>
            <a:off x="1000304" y="1517738"/>
            <a:ext cx="7322698" cy="4809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291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63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Funções dos Elipsoides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" y="1622149"/>
            <a:ext cx="7820246" cy="42750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3436" y="5790418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http://localhost:8888/notebooks/Cookbook%20-%20Triaxial.ipynb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32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</a:t>
            </a:r>
          </a:p>
        </p:txBody>
      </p:sp>
    </p:spTree>
    <p:extLst>
      <p:ext uri="{BB962C8B-B14F-4D97-AF65-F5344CB8AC3E}">
        <p14:creationId xmlns:p14="http://schemas.microsoft.com/office/powerpoint/2010/main" val="4008917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" y="1498977"/>
            <a:ext cx="727757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36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triaxial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8" y="1591560"/>
            <a:ext cx="7277133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3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588225"/>
            <a:ext cx="7269058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1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oblato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2" y="1522835"/>
            <a:ext cx="7271165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908" r="13771" b="14946"/>
          <a:stretch/>
        </p:blipFill>
        <p:spPr>
          <a:xfrm>
            <a:off x="239265" y="1974573"/>
            <a:ext cx="4425191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97419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=""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=""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=""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7027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906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" y="2295783"/>
            <a:ext cx="856474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04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37074"/>
              </p:ext>
            </p:extLst>
          </p:nvPr>
        </p:nvGraphicFramePr>
        <p:xfrm>
          <a:off x="4797287" y="1974573"/>
          <a:ext cx="4081669" cy="3930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278">
                  <a:extLst>
                    <a:ext uri="{9D8B030D-6E8A-4147-A177-3AD203B41FA5}">
                      <a16:colId xmlns="" xmlns:a16="http://schemas.microsoft.com/office/drawing/2014/main" val="2007031438"/>
                    </a:ext>
                  </a:extLst>
                </a:gridCol>
                <a:gridCol w="1179395">
                  <a:extLst>
                    <a:ext uri="{9D8B030D-6E8A-4147-A177-3AD203B41FA5}">
                      <a16:colId xmlns="" xmlns:a16="http://schemas.microsoft.com/office/drawing/2014/main" val="2958558776"/>
                    </a:ext>
                  </a:extLst>
                </a:gridCol>
                <a:gridCol w="1347996">
                  <a:extLst>
                    <a:ext uri="{9D8B030D-6E8A-4147-A177-3AD203B41FA5}">
                      <a16:colId xmlns="" xmlns:a16="http://schemas.microsoft.com/office/drawing/2014/main" val="1093067579"/>
                    </a:ext>
                  </a:extLst>
                </a:gridCol>
              </a:tblGrid>
              <a:tr h="50122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95702730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2270610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3771056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99,99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357455883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22454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07060069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307988818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55764800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017495525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2061" r="9364" b="7266"/>
          <a:stretch/>
        </p:blipFill>
        <p:spPr>
          <a:xfrm>
            <a:off x="230980" y="1974573"/>
            <a:ext cx="4486659" cy="3930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5748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228706"/>
            <a:ext cx="8487511" cy="33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1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6709" r="13592" b="12580"/>
          <a:stretch/>
        </p:blipFill>
        <p:spPr>
          <a:xfrm>
            <a:off x="459581" y="1974573"/>
            <a:ext cx="4047849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61053"/>
              </p:ext>
            </p:extLst>
          </p:nvPr>
        </p:nvGraphicFramePr>
        <p:xfrm>
          <a:off x="4770784" y="1974573"/>
          <a:ext cx="4108172" cy="3931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0497">
                  <a:extLst>
                    <a:ext uri="{9D8B030D-6E8A-4147-A177-3AD203B41FA5}">
                      <a16:colId xmlns="" xmlns:a16="http://schemas.microsoft.com/office/drawing/2014/main" val="2007031438"/>
                    </a:ext>
                  </a:extLst>
                </a:gridCol>
                <a:gridCol w="1220926">
                  <a:extLst>
                    <a:ext uri="{9D8B030D-6E8A-4147-A177-3AD203B41FA5}">
                      <a16:colId xmlns=""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="" xmlns:a16="http://schemas.microsoft.com/office/drawing/2014/main" val="1093067579"/>
                    </a:ext>
                  </a:extLst>
                </a:gridCol>
              </a:tblGrid>
              <a:tr h="50135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95702730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2270610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3771056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499,98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357455883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22454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07060069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307988818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55764800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017495525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7027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17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189198"/>
            <a:ext cx="84327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4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Integrar em uma única teoria os três tipos de elipsoides: triaxiais, prolatos e oblatos.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58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6394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48998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=""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=""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=""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8581" b="16617"/>
          <a:stretch/>
        </p:blipFill>
        <p:spPr>
          <a:xfrm>
            <a:off x="345281" y="1974573"/>
            <a:ext cx="4211694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558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4666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6" y="1572446"/>
            <a:ext cx="5858349" cy="46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5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583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9278" y="1910443"/>
            <a:ext cx="57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085159"/>
              </p:ext>
            </p:extLst>
          </p:nvPr>
        </p:nvGraphicFramePr>
        <p:xfrm>
          <a:off x="2389414" y="2996294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6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9414" y="2996294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9990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9278" y="1910443"/>
            <a:ext cx="57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58780"/>
              </p:ext>
            </p:extLst>
          </p:nvPr>
        </p:nvGraphicFramePr>
        <p:xfrm>
          <a:off x="2389414" y="2996294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4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9414" y="2996294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706273"/>
              </p:ext>
            </p:extLst>
          </p:nvPr>
        </p:nvGraphicFramePr>
        <p:xfrm>
          <a:off x="2233613" y="4121150"/>
          <a:ext cx="4583112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5" name="Equação" r:id="rId5" imgW="952200" imgH="317160" progId="Equation.3">
                  <p:embed/>
                </p:oleObj>
              </mc:Choice>
              <mc:Fallback>
                <p:oleObj name="Equação" r:id="rId5" imgW="9522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3613" y="4121150"/>
                        <a:ext cx="4583112" cy="152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131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404257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23249"/>
              </p:ext>
            </p:extLst>
          </p:nvPr>
        </p:nvGraphicFramePr>
        <p:xfrm>
          <a:off x="2544536" y="1910443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5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4536" y="1910443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423430"/>
              </p:ext>
            </p:extLst>
          </p:nvPr>
        </p:nvGraphicFramePr>
        <p:xfrm>
          <a:off x="2380796" y="3385021"/>
          <a:ext cx="47593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6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796" y="3385021"/>
                        <a:ext cx="47593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947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996"/>
              </p:ext>
            </p:extLst>
          </p:nvPr>
        </p:nvGraphicFramePr>
        <p:xfrm>
          <a:off x="2876549" y="1792513"/>
          <a:ext cx="3571703" cy="828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8" name="Equação" r:id="rId3" imgW="876240" imgH="203040" progId="Equation.3">
                  <p:embed/>
                </p:oleObj>
              </mc:Choice>
              <mc:Fallback>
                <p:oleObj name="Equação" r:id="rId3" imgW="8762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49" y="1792513"/>
                        <a:ext cx="3571703" cy="828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36004"/>
              </p:ext>
            </p:extLst>
          </p:nvPr>
        </p:nvGraphicFramePr>
        <p:xfrm>
          <a:off x="2874963" y="3250067"/>
          <a:ext cx="35194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9" name="Equação" r:id="rId5" imgW="863280" imgH="279360" progId="Equation.3">
                  <p:embed/>
                </p:oleObj>
              </mc:Choice>
              <mc:Fallback>
                <p:oleObj name="Equação" r:id="rId5" imgW="863280" imgH="27936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3250067"/>
                        <a:ext cx="35194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176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075929"/>
              </p:ext>
            </p:extLst>
          </p:nvPr>
        </p:nvGraphicFramePr>
        <p:xfrm>
          <a:off x="2985406" y="1588408"/>
          <a:ext cx="3464376" cy="115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8" name="Equação" r:id="rId3" imgW="952200" imgH="317160" progId="Equation.3">
                  <p:embed/>
                </p:oleObj>
              </mc:Choice>
              <mc:Fallback>
                <p:oleObj name="Equação" r:id="rId3" imgW="9522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5406" y="1588408"/>
                        <a:ext cx="3464376" cy="1154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039859"/>
              </p:ext>
            </p:extLst>
          </p:nvPr>
        </p:nvGraphicFramePr>
        <p:xfrm>
          <a:off x="850220" y="3447823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9" name="Equação" r:id="rId5" imgW="2108160" imgH="241200" progId="Equation.3">
                  <p:embed/>
                </p:oleObj>
              </mc:Choice>
              <mc:Fallback>
                <p:oleObj name="Equação" r:id="rId5" imgW="210816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20" y="3447823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04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850288"/>
              </p:ext>
            </p:extLst>
          </p:nvPr>
        </p:nvGraphicFramePr>
        <p:xfrm>
          <a:off x="907370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5" name="Equação" r:id="rId3" imgW="2108160" imgH="241200" progId="Equation.3">
                  <p:embed/>
                </p:oleObj>
              </mc:Choice>
              <mc:Fallback>
                <p:oleObj name="Equação" r:id="rId3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370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to 6"/>
          <p:cNvCxnSpPr/>
          <p:nvPr/>
        </p:nvCxnSpPr>
        <p:spPr>
          <a:xfrm>
            <a:off x="1477735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22697"/>
              </p:ext>
            </p:extLst>
          </p:nvPr>
        </p:nvGraphicFramePr>
        <p:xfrm>
          <a:off x="4005944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6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44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6417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7" name="Equação" r:id="rId7" imgW="914400" imgH="203040" progId="Equation.3">
                  <p:embed/>
                </p:oleObj>
              </mc:Choice>
              <mc:Fallback>
                <p:oleObj name="Equação" r:id="rId7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7796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58682"/>
              </p:ext>
            </p:extLst>
          </p:nvPr>
        </p:nvGraphicFramePr>
        <p:xfrm>
          <a:off x="2588081" y="1702708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6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8081" y="1702708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08985"/>
              </p:ext>
            </p:extLst>
          </p:nvPr>
        </p:nvGraphicFramePr>
        <p:xfrm>
          <a:off x="2351088" y="3530600"/>
          <a:ext cx="4722812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7" name="Equação" r:id="rId5" imgW="977760" imgH="469800" progId="Equation.3">
                  <p:embed/>
                </p:oleObj>
              </mc:Choice>
              <mc:Fallback>
                <p:oleObj name="Equação" r:id="rId5" imgW="977760" imgH="469800" progId="Equation.3">
                  <p:embed/>
                  <p:pic>
                    <p:nvPicPr>
                      <p:cNvPr id="0" name="Objeto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3530600"/>
                        <a:ext cx="4722812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87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 :</a:t>
            </a:r>
          </a:p>
        </p:txBody>
      </p:sp>
    </p:spTree>
    <p:extLst>
      <p:ext uri="{BB962C8B-B14F-4D97-AF65-F5344CB8AC3E}">
        <p14:creationId xmlns:p14="http://schemas.microsoft.com/office/powerpoint/2010/main" val="1781668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19013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3" name="Equação" r:id="rId3" imgW="977760" imgH="469800" progId="Equation.3">
                  <p:embed/>
                </p:oleObj>
              </mc:Choice>
              <mc:Fallback>
                <p:oleObj name="Equação" r:id="rId3" imgW="977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2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752471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9" name="Equação" r:id="rId3" imgW="977760" imgH="469800" progId="Equation.3">
                  <p:embed/>
                </p:oleObj>
              </mc:Choice>
              <mc:Fallback>
                <p:oleObj name="Equação" r:id="rId3" imgW="977760" imgH="46980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279911"/>
              </p:ext>
            </p:extLst>
          </p:nvPr>
        </p:nvGraphicFramePr>
        <p:xfrm>
          <a:off x="3473450" y="3446917"/>
          <a:ext cx="20415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0" name="Equação" r:id="rId5" imgW="609480" imgH="469800" progId="Equation.3">
                  <p:embed/>
                </p:oleObj>
              </mc:Choice>
              <mc:Fallback>
                <p:oleObj name="Equação" r:id="rId5" imgW="609480" imgH="4698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446917"/>
                        <a:ext cx="20415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8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673505"/>
              </p:ext>
            </p:extLst>
          </p:nvPr>
        </p:nvGraphicFramePr>
        <p:xfrm>
          <a:off x="2923041" y="5110163"/>
          <a:ext cx="36401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6" name="Equação" r:id="rId3" imgW="901440" imgH="279360" progId="Equation.3">
                  <p:embed/>
                </p:oleObj>
              </mc:Choice>
              <mc:Fallback>
                <p:oleObj name="Equação" r:id="rId3" imgW="9014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1" y="5110163"/>
                        <a:ext cx="36401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29187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7" name="Equação" r:id="rId5" imgW="977760" imgH="469800" progId="Equation.3">
                  <p:embed/>
                </p:oleObj>
              </mc:Choice>
              <mc:Fallback>
                <p:oleObj name="Equação" r:id="rId5" imgW="977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982600"/>
              </p:ext>
            </p:extLst>
          </p:nvPr>
        </p:nvGraphicFramePr>
        <p:xfrm>
          <a:off x="3473450" y="3446917"/>
          <a:ext cx="20415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8" name="Equação" r:id="rId7" imgW="609480" imgH="469800" progId="Equation.3">
                  <p:embed/>
                </p:oleObj>
              </mc:Choice>
              <mc:Fallback>
                <p:oleObj name="Equação" r:id="rId7" imgW="6094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446917"/>
                        <a:ext cx="20415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77579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97725"/>
              </p:ext>
            </p:extLst>
          </p:nvPr>
        </p:nvGraphicFramePr>
        <p:xfrm>
          <a:off x="2866570" y="2559956"/>
          <a:ext cx="3548158" cy="204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ção" r:id="rId3" imgW="749160" imgH="431640" progId="Equation.3">
                  <p:embed/>
                </p:oleObj>
              </mc:Choice>
              <mc:Fallback>
                <p:oleObj name="Equação" r:id="rId3" imgW="749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6570" y="2559956"/>
                        <a:ext cx="3548158" cy="204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16627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86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" y="1563756"/>
            <a:ext cx="7279689" cy="4767252"/>
          </a:xfrm>
          <a:prstGeom prst="rect">
            <a:avLst/>
          </a:prstGeom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80960"/>
              </p:ext>
            </p:extLst>
          </p:nvPr>
        </p:nvGraphicFramePr>
        <p:xfrm>
          <a:off x="1799770" y="4923064"/>
          <a:ext cx="706665" cy="29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4" name="Equação" r:id="rId4" imgW="482400" imgH="177480" progId="Equation.3">
                  <p:embed/>
                </p:oleObj>
              </mc:Choice>
              <mc:Fallback>
                <p:oleObj name="Equação" r:id="rId4" imgW="4824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70" y="4923064"/>
                        <a:ext cx="706665" cy="29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40837"/>
              </p:ext>
            </p:extLst>
          </p:nvPr>
        </p:nvGraphicFramePr>
        <p:xfrm>
          <a:off x="1724476" y="5854417"/>
          <a:ext cx="1026889" cy="28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5" name="Equação" r:id="rId6" imgW="812520" imgH="228600" progId="Equation.3">
                  <p:embed/>
                </p:oleObj>
              </mc:Choice>
              <mc:Fallback>
                <p:oleObj name="Equação" r:id="rId6" imgW="812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4476" y="5854417"/>
                        <a:ext cx="1026889" cy="28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210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91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Conclusões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524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37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653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 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903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8652</TotalTime>
  <Words>926</Words>
  <Application>Microsoft Office PowerPoint</Application>
  <PresentationFormat>Apresentação na tela (4:3)</PresentationFormat>
  <Paragraphs>291</Paragraphs>
  <Slides>89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89</vt:i4>
      </vt:variant>
    </vt:vector>
  </HeadingPairs>
  <TitlesOfParts>
    <vt:vector size="93" baseType="lpstr">
      <vt:lpstr>Classic</vt:lpstr>
      <vt:lpstr>Civic</vt:lpstr>
      <vt:lpstr>Microsoft Equation 3.0</vt:lpstr>
      <vt:lpstr>Equação</vt:lpstr>
      <vt:lpstr>Apresentação do PowerPoint</vt:lpstr>
      <vt:lpstr>Introdução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Apresentação do PowerPoint</vt:lpstr>
      <vt:lpstr>Metodologia – Modelagem</vt:lpstr>
      <vt:lpstr>Metodologia – Modelagem</vt:lpstr>
      <vt:lpstr>Metodologia – Modelagem</vt:lpstr>
      <vt:lpstr>Introdução</vt:lpstr>
      <vt:lpstr>Introdução</vt:lpstr>
      <vt:lpstr>Introdução</vt:lpstr>
      <vt:lpstr>Introdução</vt:lpstr>
      <vt:lpstr>Introdução</vt:lpstr>
      <vt:lpstr>Introdução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- Implementação Computacional</vt:lpstr>
      <vt:lpstr>Metodologia - Implementação Computacional</vt:lpstr>
      <vt:lpstr>Metodologia - Implementação Computacional</vt:lpstr>
      <vt:lpstr>Metodologia - Implementação Computacional</vt:lpstr>
      <vt:lpstr>Resultados da modelagem</vt:lpstr>
      <vt:lpstr>Resultados Modelagem – Funções dos Elipsoides</vt:lpstr>
      <vt:lpstr>Resultados Modelagem – Fatores de desmagnetização elipsoide triaxial</vt:lpstr>
      <vt:lpstr>Resultados Modelagem – Fatores de desmagnetização elipsoide triaxial</vt:lpstr>
      <vt:lpstr>Resultados Modelagem – Fatores de desmagnetização elipsoide prolato</vt:lpstr>
      <vt:lpstr>Resultados Modelagem – Fatores de desmagnetização elipsoide oblato</vt:lpstr>
      <vt:lpstr>Resultados Modelagem – Comparação Triaxial x Esfera</vt:lpstr>
      <vt:lpstr>Resultados Modelagem – Comparação Triaxial x Esfera</vt:lpstr>
      <vt:lpstr>Resultados Modelagem – Comparação Triaxial x Prolato</vt:lpstr>
      <vt:lpstr>Resultados Modelagem – Comparação Triaxial x Prolato</vt:lpstr>
      <vt:lpstr>Resultados Modelagem – Comparação Triaxial x Oblato</vt:lpstr>
      <vt:lpstr>Resultados Modelagem – Comparação Triaxial x Oblato</vt:lpstr>
      <vt:lpstr>Resultados Modelagem – Anisotropia de forma</vt:lpstr>
      <vt:lpstr>Resultados Modelagem – Anisotropia de forma</vt:lpstr>
      <vt:lpstr>Metodologia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Resultados da análise de susceptibilidade</vt:lpstr>
      <vt:lpstr>Resultados - Análise da susceptibilidade</vt:lpstr>
      <vt:lpstr>Resultados - Análise da susceptibilidade</vt:lpstr>
      <vt:lpstr>Conclusões</vt:lpstr>
      <vt:lpstr>Conclusões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</dc:title>
  <dc:creator>Diego</dc:creator>
  <cp:lastModifiedBy>diego.takahashi@gmail.com</cp:lastModifiedBy>
  <cp:revision>405</cp:revision>
  <dcterms:created xsi:type="dcterms:W3CDTF">2013-11-08T17:01:56Z</dcterms:created>
  <dcterms:modified xsi:type="dcterms:W3CDTF">2017-03-22T22:37:29Z</dcterms:modified>
</cp:coreProperties>
</file>